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Nuni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uni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Nunito-bold.fntdata"/><Relationship Id="rId14" Type="http://schemas.openxmlformats.org/officeDocument/2006/relationships/slide" Target="slides/slide9.xml"/><Relationship Id="rId58" Type="http://schemas.openxmlformats.org/officeDocument/2006/relationships/font" Target="fonts/Nuni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2d230a084_7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2d230a084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f42173bb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f42173b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f42173b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df42173b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Julian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da9974265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0da9974265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Julian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da9984c84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0da9984c8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2d230a08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2d230a08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Julian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30d26feb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30d26feb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Dorreen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f42173bb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f42173bb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Dorreen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da9984c84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da9984c84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da9984c84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0da9984c84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f42173bb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f42173bb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Dorreen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da9984c84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0da9984c84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be55c6797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be55c6797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2d230a084_8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02d230a084_8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2d230a08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02d230a08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Frank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2d230a084_7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02d230a084_7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Frank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02d230a08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02d230a08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Frank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da9984c8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0da9984c8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Julian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da9984c8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da9984c8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Julian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030d26fe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030d26fe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f06de66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f06de66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Dorreen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f09e77fa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df09e77fa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Dorreen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da997426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0da997426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da997426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0da997426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30d26feb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030d26feb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Theo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030d26feb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030d26feb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Theo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eea07c4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eea07c4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Theo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feb672dd6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feb672dd6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Theo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0da9974265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0da9974265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Theo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0da9974265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0da9974265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Theo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0da9974265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0da9974265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Theo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feb672dd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feb672dd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Julian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fe7ad411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fe7ad411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Julian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fe7ad41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fe7ad41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f06de66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df06de66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0da9984c8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0da9984c8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0da9984c84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0da9984c84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Hal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da9984c84_1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0da9984c84_1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f567cdcb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df567cdcb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Hal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0da9984c84_1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0da9984c84_1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Hal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0da9984c84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0da9984c84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0da9984c8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0da9984c8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0da9984c8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0da9984c8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Hal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da9984c84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0da9984c84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fe7ad411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fe7ad411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f567cdc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df567cdc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02d230a084_7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02d230a084_7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Julian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0da9974265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0da9974265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Julian - Mention of Harvard alumni page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da997426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0da997426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da9974265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0da9974265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fe7ad41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fe7ad41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be55c6797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be55c679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9084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rgbClr val="081E3F"/>
                </a:solidFill>
                <a:latin typeface="Arial"/>
                <a:ea typeface="Arial"/>
                <a:cs typeface="Arial"/>
                <a:sym typeface="Arial"/>
              </a:rPr>
              <a:t>StartUP</a:t>
            </a:r>
            <a:endParaRPr b="1" sz="5600">
              <a:solidFill>
                <a:srgbClr val="081E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b="0" l="0" r="2133" t="368"/>
          <a:stretch/>
        </p:blipFill>
        <p:spPr>
          <a:xfrm>
            <a:off x="3134188" y="2047400"/>
            <a:ext cx="2875626" cy="133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Sprinternship Data Analysis</a:t>
            </a:r>
            <a:endParaRPr b="1" sz="2400"/>
          </a:p>
        </p:txBody>
      </p:sp>
      <p:sp>
        <p:nvSpPr>
          <p:cNvPr id="131" name="Google Shape;131;p13"/>
          <p:cNvSpPr/>
          <p:nvPr/>
        </p:nvSpPr>
        <p:spPr>
          <a:xfrm>
            <a:off x="858275" y="212219"/>
            <a:ext cx="2389200" cy="973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Guiding Question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Which events are most engaged with on our social media? </a:t>
            </a:r>
            <a:endParaRPr sz="343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707"/>
          </a:p>
        </p:txBody>
      </p:sp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3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525"/>
              <a:t>Increase frequency for programs where students collaborate and compete in groups </a:t>
            </a:r>
            <a:endParaRPr sz="5525"/>
          </a:p>
          <a:p>
            <a:pPr indent="-3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525"/>
              <a:t>Increase awareness of Hacker Nation </a:t>
            </a:r>
            <a:endParaRPr sz="5525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690875" y="769400"/>
            <a:ext cx="7928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5 Main Types of Posts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(According to LDA Machine Learning Algorithm)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1333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27"/>
              <a:t>1. Competitions and prizes </a:t>
            </a:r>
            <a:endParaRPr sz="2527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2527"/>
              <a:t>2. Hacker Nation</a:t>
            </a:r>
            <a:endParaRPr sz="2527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2527"/>
              <a:t>3. Student entrepreneurship</a:t>
            </a:r>
            <a:endParaRPr sz="2527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2527"/>
              <a:t>4. Events and networking</a:t>
            </a:r>
            <a:endParaRPr sz="2527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en" sz="2527"/>
              <a:t>5. Miscellaneous</a:t>
            </a:r>
            <a:endParaRPr sz="2527"/>
          </a:p>
        </p:txBody>
      </p:sp>
      <p:sp>
        <p:nvSpPr>
          <p:cNvPr id="214" name="Google Shape;214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0" l="0" r="13088" t="0"/>
          <a:stretch/>
        </p:blipFill>
        <p:spPr>
          <a:xfrm>
            <a:off x="213263" y="588250"/>
            <a:ext cx="8717474" cy="41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idx="4294967295" type="body"/>
          </p:nvPr>
        </p:nvSpPr>
        <p:spPr>
          <a:xfrm>
            <a:off x="2126625" y="522950"/>
            <a:ext cx="52758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Challenges and Competitions with a Prize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38" y="723740"/>
            <a:ext cx="8672725" cy="381993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>
            <p:ph idx="4294967295" type="body"/>
          </p:nvPr>
        </p:nvSpPr>
        <p:spPr>
          <a:xfrm>
            <a:off x="2623513" y="537800"/>
            <a:ext cx="3959100" cy="39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Hacker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Nation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Similar Incubators </a:t>
            </a:r>
            <a:endParaRPr b="1"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402850" y="540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Guiding Question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441575" y="15957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are other startup incubators doing that is working for them? 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750" y="2391825"/>
            <a:ext cx="3942674" cy="322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b="3437" l="0" r="0" t="0"/>
          <a:stretch/>
        </p:blipFill>
        <p:spPr>
          <a:xfrm>
            <a:off x="212425" y="1190625"/>
            <a:ext cx="8719150" cy="35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412" y="293900"/>
            <a:ext cx="2790776" cy="9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/>
          <p:nvPr/>
        </p:nvSpPr>
        <p:spPr>
          <a:xfrm>
            <a:off x="2979597" y="1251274"/>
            <a:ext cx="609600" cy="31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 txBox="1"/>
          <p:nvPr>
            <p:ph idx="4294967295" type="body"/>
          </p:nvPr>
        </p:nvSpPr>
        <p:spPr>
          <a:xfrm>
            <a:off x="5744800" y="561725"/>
            <a:ext cx="3062100" cy="31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Challenges 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Competitions with a prize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 b="0" l="665" r="0" t="0"/>
          <a:stretch/>
        </p:blipFill>
        <p:spPr>
          <a:xfrm>
            <a:off x="302950" y="1180368"/>
            <a:ext cx="8407875" cy="36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838" y="278174"/>
            <a:ext cx="2471775" cy="9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/>
          <p:nvPr/>
        </p:nvSpPr>
        <p:spPr>
          <a:xfrm>
            <a:off x="3224619" y="1327474"/>
            <a:ext cx="609600" cy="31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0"/>
          <p:cNvSpPr txBox="1"/>
          <p:nvPr>
            <p:ph idx="4294967295" type="body"/>
          </p:nvPr>
        </p:nvSpPr>
        <p:spPr>
          <a:xfrm>
            <a:off x="5840275" y="428075"/>
            <a:ext cx="3919500" cy="26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Challenges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Competitions with a prize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Key </a:t>
            </a: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Takeaways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766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75"/>
              <a:buChar char="●"/>
            </a:pPr>
            <a:r>
              <a:rPr lang="en" sz="1875"/>
              <a:t>Berkeley and Harvard ➔ </a:t>
            </a:r>
            <a:r>
              <a:rPr b="1" lang="en" sz="1875"/>
              <a:t>similar</a:t>
            </a:r>
            <a:r>
              <a:rPr lang="en" sz="1875"/>
              <a:t> to us</a:t>
            </a:r>
            <a:endParaRPr sz="1875"/>
          </a:p>
          <a:p>
            <a:pPr indent="-34766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75"/>
              <a:buChar char="●"/>
            </a:pPr>
            <a:r>
              <a:rPr lang="en" sz="1875"/>
              <a:t>Promote activities such as:  </a:t>
            </a:r>
            <a:endParaRPr sz="1875"/>
          </a:p>
          <a:p>
            <a:pPr indent="-3476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75"/>
              <a:buChar char="○"/>
            </a:pPr>
            <a:r>
              <a:rPr lang="en" sz="1875"/>
              <a:t>Pitch contests, hackathons, business plan contests, design sprints</a:t>
            </a:r>
            <a:endParaRPr sz="1875"/>
          </a:p>
          <a:p>
            <a:pPr indent="-3476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75"/>
              <a:buChar char="○"/>
            </a:pPr>
            <a:r>
              <a:rPr lang="en" sz="1875"/>
              <a:t>Community collaboration and competition </a:t>
            </a:r>
            <a:endParaRPr sz="1875"/>
          </a:p>
          <a:p>
            <a:pPr indent="-34766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75"/>
              <a:buChar char="●"/>
            </a:pPr>
            <a:r>
              <a:rPr lang="en" sz="1875"/>
              <a:t>Motivate students to increase conversion</a:t>
            </a:r>
            <a:endParaRPr sz="1535"/>
          </a:p>
        </p:txBody>
      </p:sp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85025" y="2094450"/>
            <a:ext cx="1908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3740125" y="931800"/>
            <a:ext cx="4188300" cy="3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Introduction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Analysis</a:t>
            </a:r>
            <a:r>
              <a:rPr lang="en" sz="2000"/>
              <a:t> of Instagram data 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StartUP FIU and competitors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Analysis of LinkedIn data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Analysis of Program/Event Data</a:t>
            </a:r>
            <a:endParaRPr sz="18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Survey Feedback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Recap and Q/A</a:t>
            </a:r>
            <a:endParaRPr sz="2000"/>
          </a:p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337" y="1078600"/>
            <a:ext cx="7051325" cy="36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>
            <p:ph type="title"/>
          </p:nvPr>
        </p:nvSpPr>
        <p:spPr>
          <a:xfrm>
            <a:off x="819150" y="3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LinkedIn Follower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Skill Sets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4"/>
          <p:cNvPicPr preferRelativeResize="0"/>
          <p:nvPr/>
        </p:nvPicPr>
        <p:blipFill rotWithShape="1">
          <a:blip r:embed="rId3">
            <a:alphaModFix/>
          </a:blip>
          <a:srcRect b="0" l="0" r="0" t="1797"/>
          <a:stretch/>
        </p:blipFill>
        <p:spPr>
          <a:xfrm>
            <a:off x="1404975" y="2593050"/>
            <a:ext cx="6612090" cy="23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 rotWithShape="1">
          <a:blip r:embed="rId4">
            <a:alphaModFix/>
          </a:blip>
          <a:srcRect b="0" l="0" r="0" t="1690"/>
          <a:stretch/>
        </p:blipFill>
        <p:spPr>
          <a:xfrm>
            <a:off x="1408300" y="249900"/>
            <a:ext cx="6542103" cy="23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5"/>
          <p:cNvPicPr preferRelativeResize="0"/>
          <p:nvPr/>
        </p:nvPicPr>
        <p:blipFill rotWithShape="1">
          <a:blip r:embed="rId3">
            <a:alphaModFix/>
          </a:blip>
          <a:srcRect b="0" l="0" r="29133" t="0"/>
          <a:stretch/>
        </p:blipFill>
        <p:spPr>
          <a:xfrm>
            <a:off x="228600" y="1262850"/>
            <a:ext cx="3707750" cy="36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>
            <p:ph type="title"/>
          </p:nvPr>
        </p:nvSpPr>
        <p:spPr>
          <a:xfrm>
            <a:off x="819150" y="3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Top 10 Most Common Job Industries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4">
            <a:alphaModFix/>
          </a:blip>
          <a:srcRect b="2037" l="0" r="22118" t="0"/>
          <a:stretch/>
        </p:blipFill>
        <p:spPr>
          <a:xfrm>
            <a:off x="4707339" y="1227575"/>
            <a:ext cx="4083136" cy="365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/>
          <p:nvPr/>
        </p:nvSpPr>
        <p:spPr>
          <a:xfrm>
            <a:off x="228600" y="9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Visitors </a:t>
            </a:r>
            <a:endParaRPr b="1"/>
          </a:p>
        </p:txBody>
      </p:sp>
      <p:sp>
        <p:nvSpPr>
          <p:cNvPr id="296" name="Google Shape;296;p35"/>
          <p:cNvSpPr txBox="1"/>
          <p:nvPr/>
        </p:nvSpPr>
        <p:spPr>
          <a:xfrm>
            <a:off x="4667893" y="914406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Followers</a:t>
            </a:r>
            <a:endParaRPr b="1"/>
          </a:p>
        </p:txBody>
      </p:sp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/>
        </p:nvSpPr>
        <p:spPr>
          <a:xfrm>
            <a:off x="173700" y="4559125"/>
            <a:ext cx="3462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Visitor Only     Follower Only     Both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1326200" y="4702975"/>
            <a:ext cx="87000" cy="120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353925" y="4702975"/>
            <a:ext cx="87000" cy="120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6"/>
          <p:cNvSpPr/>
          <p:nvPr/>
        </p:nvSpPr>
        <p:spPr>
          <a:xfrm>
            <a:off x="2431291" y="4702975"/>
            <a:ext cx="87000" cy="1206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25" y="237875"/>
            <a:ext cx="7634276" cy="4465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 txBox="1"/>
          <p:nvPr/>
        </p:nvSpPr>
        <p:spPr>
          <a:xfrm>
            <a:off x="6150900" y="4565125"/>
            <a:ext cx="35973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Miami: 1384 Visitors, 762 Followers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Key Data Findings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518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99"/>
              <a:buChar char="●"/>
            </a:pPr>
            <a:r>
              <a:rPr lang="en" sz="1998"/>
              <a:t>Most followers work in business and technology.</a:t>
            </a:r>
            <a:endParaRPr sz="1998"/>
          </a:p>
          <a:p>
            <a:pPr indent="-355518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99"/>
              <a:buChar char="●"/>
            </a:pPr>
            <a:r>
              <a:rPr lang="en" sz="1998"/>
              <a:t>Majority of followers are </a:t>
            </a:r>
            <a:r>
              <a:rPr lang="en" sz="1998"/>
              <a:t>in the higher education sector.</a:t>
            </a:r>
            <a:endParaRPr sz="1998"/>
          </a:p>
          <a:p>
            <a:pPr indent="-355518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99"/>
              <a:buChar char="●"/>
            </a:pPr>
            <a:r>
              <a:rPr lang="en" sz="1998"/>
              <a:t>Engagement predominantly from the US, South America, Western Europe and India. </a:t>
            </a:r>
            <a:endParaRPr sz="1998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07"/>
          </a:p>
        </p:txBody>
      </p:sp>
      <p:sp>
        <p:nvSpPr>
          <p:cNvPr id="315" name="Google Shape;315;p3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518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99"/>
              <a:buChar char="●"/>
            </a:pPr>
            <a:r>
              <a:rPr lang="en" sz="1998"/>
              <a:t>Focus on attracting business and technology students</a:t>
            </a:r>
            <a:endParaRPr sz="1998"/>
          </a:p>
          <a:p>
            <a:pPr indent="-355518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99"/>
              <a:buChar char="●"/>
            </a:pPr>
            <a:r>
              <a:rPr lang="en" sz="1998"/>
              <a:t>Target advertisement, events, and programs towards undergrads</a:t>
            </a:r>
            <a:endParaRPr sz="1998"/>
          </a:p>
          <a:p>
            <a:pPr indent="-355518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99"/>
              <a:buChar char="●"/>
            </a:pPr>
            <a:r>
              <a:rPr lang="en" sz="1998"/>
              <a:t>Leverage international students</a:t>
            </a:r>
            <a:endParaRPr sz="1998"/>
          </a:p>
          <a:p>
            <a:pPr indent="-355518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99"/>
              <a:buChar char="○"/>
            </a:pPr>
            <a:r>
              <a:rPr lang="en" sz="1998"/>
              <a:t>Collaborate with ISSS</a:t>
            </a:r>
            <a:endParaRPr sz="1998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07"/>
          </a:p>
        </p:txBody>
      </p:sp>
      <p:sp>
        <p:nvSpPr>
          <p:cNvPr id="322" name="Google Shape;322;p3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 b="9227" l="0" r="0" t="12371"/>
          <a:stretch/>
        </p:blipFill>
        <p:spPr>
          <a:xfrm>
            <a:off x="5089775" y="3063575"/>
            <a:ext cx="1810198" cy="14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25" y="582938"/>
            <a:ext cx="3880626" cy="42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875" y="271575"/>
            <a:ext cx="5108900" cy="40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3">
            <a:alphaModFix/>
          </a:blip>
          <a:srcRect b="94255" l="13439" r="12393" t="0"/>
          <a:stretch/>
        </p:blipFill>
        <p:spPr>
          <a:xfrm>
            <a:off x="258375" y="582950"/>
            <a:ext cx="4677427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/>
          <p:cNvPicPr preferRelativeResize="0"/>
          <p:nvPr/>
        </p:nvPicPr>
        <p:blipFill rotWithShape="1">
          <a:blip r:embed="rId4">
            <a:alphaModFix/>
          </a:blip>
          <a:srcRect b="93661" l="24154" r="29680" t="0"/>
          <a:stretch/>
        </p:blipFill>
        <p:spPr>
          <a:xfrm>
            <a:off x="4636800" y="234200"/>
            <a:ext cx="4280774" cy="46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50" y="811338"/>
            <a:ext cx="4436049" cy="37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5068375" y="225400"/>
            <a:ext cx="3679500" cy="209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</a:rPr>
              <a:t>29.7% 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Non-Hispanic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20353E"/>
                </a:solidFill>
              </a:rPr>
              <a:t>70.3</a:t>
            </a:r>
            <a:r>
              <a:rPr b="1" lang="en" sz="6000">
                <a:solidFill>
                  <a:srgbClr val="20353E"/>
                </a:solidFill>
              </a:rPr>
              <a:t>%</a:t>
            </a: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Hispanic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5118950" y="2624600"/>
            <a:ext cx="36759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</a:rPr>
              <a:t>52.2% 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Male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20353E"/>
                </a:solidFill>
              </a:rPr>
              <a:t>47.7%</a:t>
            </a:r>
            <a:r>
              <a:rPr b="1" lang="en" sz="60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Female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7" name="Google Shape;347;p41"/>
          <p:cNvCxnSpPr/>
          <p:nvPr/>
        </p:nvCxnSpPr>
        <p:spPr>
          <a:xfrm>
            <a:off x="4731250" y="2498550"/>
            <a:ext cx="4238100" cy="28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48" name="Google Shape;348;p41"/>
          <p:cNvPicPr preferRelativeResize="0"/>
          <p:nvPr/>
        </p:nvPicPr>
        <p:blipFill rotWithShape="1">
          <a:blip r:embed="rId3">
            <a:alphaModFix/>
          </a:blip>
          <a:srcRect b="93758" l="22105" r="35700" t="0"/>
          <a:stretch/>
        </p:blipFill>
        <p:spPr>
          <a:xfrm>
            <a:off x="652125" y="659175"/>
            <a:ext cx="3679499" cy="4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5"/>
          <p:cNvPicPr preferRelativeResize="0"/>
          <p:nvPr/>
        </p:nvPicPr>
        <p:blipFill rotWithShape="1">
          <a:blip r:embed="rId3">
            <a:alphaModFix/>
          </a:blip>
          <a:srcRect b="20512" l="4508" r="12310" t="25292"/>
          <a:stretch/>
        </p:blipFill>
        <p:spPr>
          <a:xfrm>
            <a:off x="5461025" y="2490875"/>
            <a:ext cx="3295075" cy="19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819150" y="1990725"/>
            <a:ext cx="5319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37"/>
              <a:t>W</a:t>
            </a:r>
            <a:r>
              <a:rPr lang="en" sz="3437"/>
              <a:t>hat can StartUP FIU do to increase engagement and rate of activations?</a:t>
            </a:r>
            <a:endParaRPr sz="343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707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26" y="240425"/>
            <a:ext cx="7298576" cy="46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00" y="245500"/>
            <a:ext cx="7290675" cy="4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 rotWithShape="1">
          <a:blip r:embed="rId3">
            <a:alphaModFix/>
          </a:blip>
          <a:srcRect b="0" l="0" r="0" t="4680"/>
          <a:stretch/>
        </p:blipFill>
        <p:spPr>
          <a:xfrm>
            <a:off x="4572000" y="1297225"/>
            <a:ext cx="4369876" cy="268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 rotWithShape="1">
          <a:blip r:embed="rId4">
            <a:alphaModFix/>
          </a:blip>
          <a:srcRect b="0" l="0" r="0" t="5499"/>
          <a:stretch/>
        </p:blipFill>
        <p:spPr>
          <a:xfrm>
            <a:off x="304800" y="1338226"/>
            <a:ext cx="4267200" cy="26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4"/>
          <p:cNvSpPr txBox="1"/>
          <p:nvPr/>
        </p:nvSpPr>
        <p:spPr>
          <a:xfrm>
            <a:off x="719400" y="435425"/>
            <a:ext cx="343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Attendees of 2+ Events: Attendance of “Hacker Nation”</a:t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5037925" y="435425"/>
            <a:ext cx="343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Attendees of 2+ Events: </a:t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First Event Attendance</a:t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375" y="216025"/>
            <a:ext cx="5891250" cy="4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6"/>
          <p:cNvPicPr preferRelativeResize="0"/>
          <p:nvPr/>
        </p:nvPicPr>
        <p:blipFill rotWithShape="1">
          <a:blip r:embed="rId3">
            <a:alphaModFix/>
          </a:blip>
          <a:srcRect b="0" l="0" r="0" t="6838"/>
          <a:stretch/>
        </p:blipFill>
        <p:spPr>
          <a:xfrm>
            <a:off x="2027462" y="933500"/>
            <a:ext cx="5089076" cy="39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6"/>
          <p:cNvSpPr txBox="1"/>
          <p:nvPr/>
        </p:nvSpPr>
        <p:spPr>
          <a:xfrm>
            <a:off x="2380200" y="399125"/>
            <a:ext cx="43836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Events Attended by Program Participants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7"/>
          <p:cNvSpPr txBox="1"/>
          <p:nvPr>
            <p:ph idx="1" type="body"/>
          </p:nvPr>
        </p:nvSpPr>
        <p:spPr>
          <a:xfrm>
            <a:off x="819150" y="1952625"/>
            <a:ext cx="7505700" cy="20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7"/>
              <a:t>Focus on people already attending programs</a:t>
            </a:r>
            <a:endParaRPr sz="23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7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Convert event-goers into program-goers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89" name="Google Shape;389;p4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" sz="2900">
                <a:latin typeface="Calibri"/>
                <a:ea typeface="Calibri"/>
                <a:cs typeface="Calibri"/>
                <a:sym typeface="Calibri"/>
              </a:rPr>
              <a:t>. F</a:t>
            </a:r>
            <a:r>
              <a:rPr b="1" lang="en" sz="2900">
                <a:latin typeface="Calibri"/>
                <a:ea typeface="Calibri"/>
                <a:cs typeface="Calibri"/>
                <a:sym typeface="Calibri"/>
              </a:rPr>
              <a:t>ocus on People Already Attending Programs</a:t>
            </a:r>
            <a:endParaRPr b="1"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8"/>
          <p:cNvSpPr txBox="1"/>
          <p:nvPr>
            <p:ph idx="2" type="body"/>
          </p:nvPr>
        </p:nvSpPr>
        <p:spPr>
          <a:xfrm>
            <a:off x="819150" y="2054225"/>
            <a:ext cx="7505700" cy="15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Gather feedback to enhance the program to their needs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Encourage peer referrals</a:t>
            </a:r>
            <a:endParaRPr sz="2500"/>
          </a:p>
        </p:txBody>
      </p:sp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Calibri"/>
                <a:ea typeface="Calibri"/>
                <a:cs typeface="Calibri"/>
                <a:sym typeface="Calibri"/>
              </a:rPr>
              <a:t>2.	</a:t>
            </a:r>
            <a:r>
              <a:rPr b="1" lang="en" sz="2900">
                <a:latin typeface="Calibri"/>
                <a:ea typeface="Calibri"/>
                <a:cs typeface="Calibri"/>
                <a:sym typeface="Calibri"/>
              </a:rPr>
              <a:t>Co</a:t>
            </a:r>
            <a:r>
              <a:rPr b="1" lang="en" sz="2900">
                <a:latin typeface="Calibri"/>
                <a:ea typeface="Calibri"/>
                <a:cs typeface="Calibri"/>
                <a:sym typeface="Calibri"/>
              </a:rPr>
              <a:t>nvert Event-goers to Program-goers</a:t>
            </a:r>
            <a:endParaRPr b="1"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9"/>
          <p:cNvSpPr txBox="1"/>
          <p:nvPr>
            <p:ph idx="1" type="body"/>
          </p:nvPr>
        </p:nvSpPr>
        <p:spPr>
          <a:xfrm>
            <a:off x="819150" y="1990725"/>
            <a:ext cx="7363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Link events to programs in terms of content or benefits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Create a progression pathway from attending events to signing up for programs</a:t>
            </a:r>
            <a:endParaRPr sz="2500"/>
          </a:p>
        </p:txBody>
      </p:sp>
      <p:sp>
        <p:nvSpPr>
          <p:cNvPr id="403" name="Google Shape;403;p4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438150" y="617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2.	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Convert Event-goers to Program-goers</a:t>
            </a:r>
            <a:endParaRPr b="1" sz="4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50"/>
          <p:cNvSpPr txBox="1"/>
          <p:nvPr>
            <p:ph idx="1" type="body"/>
          </p:nvPr>
        </p:nvSpPr>
        <p:spPr>
          <a:xfrm>
            <a:off x="361950" y="1609725"/>
            <a:ext cx="50808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Include brief presentations or info sessions about the available programs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Position HN as the introductory event to programs 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Feature alumni from programs and HN </a:t>
            </a:r>
            <a:endParaRPr sz="1800"/>
          </a:p>
          <a:p>
            <a:pPr indent="0" lvl="0" marL="457200" rtl="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800"/>
          </a:p>
        </p:txBody>
      </p:sp>
      <p:sp>
        <p:nvSpPr>
          <p:cNvPr id="410" name="Google Shape;410;p5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769400"/>
            <a:ext cx="4156850" cy="41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0"/>
          <p:cNvPicPr preferRelativeResize="0"/>
          <p:nvPr/>
        </p:nvPicPr>
        <p:blipFill rotWithShape="1">
          <a:blip r:embed="rId4">
            <a:alphaModFix/>
          </a:blip>
          <a:srcRect b="0" l="31506" r="0" t="0"/>
          <a:stretch/>
        </p:blipFill>
        <p:spPr>
          <a:xfrm>
            <a:off x="6656124" y="533250"/>
            <a:ext cx="47366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/>
          <p:nvPr>
            <p:ph type="title"/>
          </p:nvPr>
        </p:nvSpPr>
        <p:spPr>
          <a:xfrm>
            <a:off x="438150" y="617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2.	Convert Event-goers to Program-goers</a:t>
            </a:r>
            <a:endParaRPr b="1" sz="4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1"/>
          <p:cNvSpPr txBox="1"/>
          <p:nvPr>
            <p:ph idx="1" type="body"/>
          </p:nvPr>
        </p:nvSpPr>
        <p:spPr>
          <a:xfrm>
            <a:off x="361950" y="1609725"/>
            <a:ext cx="50808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FIU Creator’s program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Incentives for participation (raffles, giveaways)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Automated email sequences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Newsletters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Surveys and Feedback Forms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800"/>
          </a:p>
        </p:txBody>
      </p:sp>
      <p:sp>
        <p:nvSpPr>
          <p:cNvPr id="419" name="Google Shape;419;p5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769400"/>
            <a:ext cx="4156850" cy="41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1"/>
          <p:cNvPicPr preferRelativeResize="0"/>
          <p:nvPr/>
        </p:nvPicPr>
        <p:blipFill rotWithShape="1">
          <a:blip r:embed="rId4">
            <a:alphaModFix/>
          </a:blip>
          <a:srcRect b="0" l="31506" r="0" t="0"/>
          <a:stretch/>
        </p:blipFill>
        <p:spPr>
          <a:xfrm>
            <a:off x="6656124" y="533250"/>
            <a:ext cx="47366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819150" y="1990725"/>
            <a:ext cx="5319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37"/>
              <a:t>W</a:t>
            </a:r>
            <a:r>
              <a:rPr lang="en" sz="3437"/>
              <a:t>hat can StartUP FIU do to increase </a:t>
            </a:r>
            <a:r>
              <a:rPr b="1" lang="en" sz="3637">
                <a:solidFill>
                  <a:schemeClr val="lt1"/>
                </a:solidFill>
              </a:rPr>
              <a:t>engagement </a:t>
            </a:r>
            <a:r>
              <a:rPr lang="en" sz="3437"/>
              <a:t>and rate of activations?</a:t>
            </a:r>
            <a:endParaRPr sz="343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707"/>
          </a:p>
        </p:txBody>
      </p:sp>
      <p:sp>
        <p:nvSpPr>
          <p:cNvPr id="153" name="Google Shape;153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6369625" y="2140600"/>
            <a:ext cx="2493600" cy="164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followers who interact with posts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Measured using likes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Pilot Survey Feedback</a:t>
            </a:r>
            <a:endParaRPr b="1"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5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Pilot Survey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3"/>
          <p:cNvSpPr txBox="1"/>
          <p:nvPr>
            <p:ph idx="1" type="body"/>
          </p:nvPr>
        </p:nvSpPr>
        <p:spPr>
          <a:xfrm>
            <a:off x="773725" y="17168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Ran a survey with 25 participants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Data gathered over the course of 72 hours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Platform used: Qualtrics</a:t>
            </a:r>
            <a:endParaRPr sz="1900"/>
          </a:p>
        </p:txBody>
      </p:sp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150" y="1458462"/>
            <a:ext cx="2226576" cy="22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54"/>
          <p:cNvSpPr txBox="1"/>
          <p:nvPr/>
        </p:nvSpPr>
        <p:spPr>
          <a:xfrm>
            <a:off x="514050" y="504450"/>
            <a:ext cx="78006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</a:rPr>
              <a:t>       </a:t>
            </a:r>
            <a:r>
              <a:rPr b="1" lang="en" sz="6000">
                <a:solidFill>
                  <a:schemeClr val="lt1"/>
                </a:solidFill>
              </a:rPr>
              <a:t>10				 </a:t>
            </a:r>
            <a:r>
              <a:rPr b="1" lang="en" sz="6000">
                <a:solidFill>
                  <a:srgbClr val="20353E"/>
                </a:solidFill>
              </a:rPr>
              <a:t>1</a:t>
            </a:r>
            <a:r>
              <a:rPr b="1" lang="en" sz="6000">
                <a:solidFill>
                  <a:srgbClr val="20353E"/>
                </a:solidFill>
              </a:rPr>
              <a:t>5</a:t>
            </a:r>
            <a:r>
              <a:rPr b="1" lang="en" sz="6000">
                <a:solidFill>
                  <a:schemeClr val="lt1"/>
                </a:solidFill>
              </a:rPr>
              <a:t> </a:t>
            </a: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54"/>
          <p:cNvGrpSpPr/>
          <p:nvPr/>
        </p:nvGrpSpPr>
        <p:grpSpPr>
          <a:xfrm>
            <a:off x="2077002" y="2330534"/>
            <a:ext cx="6493250" cy="2132718"/>
            <a:chOff x="1619802" y="1187534"/>
            <a:chExt cx="6493250" cy="2132718"/>
          </a:xfrm>
        </p:grpSpPr>
        <p:sp>
          <p:nvSpPr>
            <p:cNvPr id="443" name="Google Shape;443;p54"/>
            <p:cNvSpPr txBox="1"/>
            <p:nvPr/>
          </p:nvSpPr>
          <p:spPr>
            <a:xfrm>
              <a:off x="1619802" y="1187552"/>
              <a:ext cx="3675900" cy="21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20353E"/>
                  </a:solidFill>
                </a:rPr>
                <a:t>1</a:t>
              </a:r>
              <a:r>
                <a:rPr b="1" lang="en" sz="6000">
                  <a:solidFill>
                    <a:schemeClr val="lt1"/>
                  </a:solidFill>
                </a:rPr>
                <a:t>  </a:t>
              </a:r>
              <a:r>
                <a:rPr b="1" lang="en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&lt; 18 y/o</a:t>
              </a:r>
              <a:endParaRPr b="1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lt1"/>
                  </a:solidFill>
                </a:rPr>
                <a:t>20 </a:t>
              </a:r>
              <a:r>
                <a:rPr b="1" lang="en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18-24 y/o</a:t>
              </a:r>
              <a:endParaRPr b="1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54"/>
            <p:cNvSpPr txBox="1"/>
            <p:nvPr/>
          </p:nvSpPr>
          <p:spPr>
            <a:xfrm>
              <a:off x="4437152" y="1187534"/>
              <a:ext cx="3675900" cy="21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lt1"/>
                  </a:solidFill>
                </a:rPr>
                <a:t>2</a:t>
              </a:r>
              <a:r>
                <a:rPr b="1" lang="en" sz="6000">
                  <a:solidFill>
                    <a:schemeClr val="lt1"/>
                  </a:solidFill>
                </a:rPr>
                <a:t> </a:t>
              </a:r>
              <a:r>
                <a:rPr b="1" lang="en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25/34 y/o</a:t>
              </a:r>
              <a:endParaRPr b="1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20353E"/>
                  </a:solidFill>
                </a:rPr>
                <a:t>2</a:t>
              </a:r>
              <a:r>
                <a:rPr b="1" lang="en" sz="6000">
                  <a:solidFill>
                    <a:schemeClr val="lt1"/>
                  </a:solidFill>
                </a:rPr>
                <a:t> </a:t>
              </a:r>
              <a:r>
                <a:rPr b="1" lang="en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35-44 y/o</a:t>
              </a:r>
              <a:endParaRPr b="1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5" name="Google Shape;445;p54" title="Male and female stick figure symbols | Public domain vectors"/>
          <p:cNvPicPr preferRelativeResize="0"/>
          <p:nvPr/>
        </p:nvPicPr>
        <p:blipFill rotWithShape="1">
          <a:blip r:embed="rId3">
            <a:alphaModFix/>
          </a:blip>
          <a:srcRect b="0" l="0" r="50320" t="0"/>
          <a:stretch/>
        </p:blipFill>
        <p:spPr>
          <a:xfrm>
            <a:off x="3501450" y="409138"/>
            <a:ext cx="796375" cy="16357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5">
                <a:alpha val="40000"/>
              </a:schemeClr>
            </a:outerShdw>
          </a:effectLst>
        </p:spPr>
      </p:pic>
      <p:pic>
        <p:nvPicPr>
          <p:cNvPr id="446" name="Google Shape;446;p54" title="Male and female stick figure symbols | Public domain vectors"/>
          <p:cNvPicPr preferRelativeResize="0"/>
          <p:nvPr/>
        </p:nvPicPr>
        <p:blipFill rotWithShape="1">
          <a:blip r:embed="rId3">
            <a:alphaModFix/>
          </a:blip>
          <a:srcRect b="0" l="52814" r="0" t="0"/>
          <a:stretch/>
        </p:blipFill>
        <p:spPr>
          <a:xfrm>
            <a:off x="6360075" y="409125"/>
            <a:ext cx="756375" cy="16357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chemeClr val="accent5"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55"/>
          <p:cNvPicPr preferRelativeResize="0"/>
          <p:nvPr/>
        </p:nvPicPr>
        <p:blipFill rotWithShape="1">
          <a:blip r:embed="rId3">
            <a:alphaModFix/>
          </a:blip>
          <a:srcRect b="0" l="0" r="0" t="2477"/>
          <a:stretch/>
        </p:blipFill>
        <p:spPr>
          <a:xfrm>
            <a:off x="416900" y="325325"/>
            <a:ext cx="4593600" cy="2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5"/>
          <p:cNvPicPr preferRelativeResize="0"/>
          <p:nvPr/>
        </p:nvPicPr>
        <p:blipFill rotWithShape="1">
          <a:blip r:embed="rId4">
            <a:alphaModFix/>
          </a:blip>
          <a:srcRect b="0" l="6742" r="5003" t="3297"/>
          <a:stretch/>
        </p:blipFill>
        <p:spPr>
          <a:xfrm>
            <a:off x="4188688" y="2518525"/>
            <a:ext cx="4464574" cy="2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5"/>
          <p:cNvPicPr preferRelativeResize="0"/>
          <p:nvPr/>
        </p:nvPicPr>
        <p:blipFill rotWithShape="1">
          <a:blip r:embed="rId3">
            <a:alphaModFix/>
          </a:blip>
          <a:srcRect b="85712" l="29479" r="27123" t="2477"/>
          <a:stretch/>
        </p:blipFill>
        <p:spPr>
          <a:xfrm>
            <a:off x="1588475" y="325325"/>
            <a:ext cx="2551600" cy="3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5"/>
          <p:cNvPicPr preferRelativeResize="0"/>
          <p:nvPr/>
        </p:nvPicPr>
        <p:blipFill rotWithShape="1">
          <a:blip r:embed="rId4">
            <a:alphaModFix/>
          </a:blip>
          <a:srcRect b="85705" l="27237" r="32151" t="3297"/>
          <a:stretch/>
        </p:blipFill>
        <p:spPr>
          <a:xfrm>
            <a:off x="5068975" y="2410379"/>
            <a:ext cx="2551599" cy="322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6"/>
          <p:cNvPicPr preferRelativeResize="0"/>
          <p:nvPr/>
        </p:nvPicPr>
        <p:blipFill rotWithShape="1">
          <a:blip r:embed="rId3">
            <a:alphaModFix/>
          </a:blip>
          <a:srcRect b="0" l="0" r="0" t="3428"/>
          <a:stretch/>
        </p:blipFill>
        <p:spPr>
          <a:xfrm>
            <a:off x="775925" y="353000"/>
            <a:ext cx="6830151" cy="22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56"/>
          <p:cNvSpPr txBox="1"/>
          <p:nvPr/>
        </p:nvSpPr>
        <p:spPr>
          <a:xfrm>
            <a:off x="2734050" y="2818100"/>
            <a:ext cx="36759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</a:rPr>
              <a:t>6</a:t>
            </a:r>
            <a:r>
              <a:rPr b="1" lang="en" sz="6000">
                <a:solidFill>
                  <a:schemeClr val="lt1"/>
                </a:solidFill>
              </a:rPr>
              <a:t>   </a:t>
            </a: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Domestic students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20353E"/>
                </a:solidFill>
              </a:rPr>
              <a:t>19</a:t>
            </a:r>
            <a:r>
              <a:rPr b="1" lang="en" sz="6000">
                <a:solidFill>
                  <a:schemeClr val="lt1"/>
                </a:solidFill>
              </a:rPr>
              <a:t> </a:t>
            </a: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International students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p56"/>
          <p:cNvCxnSpPr/>
          <p:nvPr/>
        </p:nvCxnSpPr>
        <p:spPr>
          <a:xfrm>
            <a:off x="618000" y="2623775"/>
            <a:ext cx="7908000" cy="28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64" name="Google Shape;464;p56"/>
          <p:cNvPicPr preferRelativeResize="0"/>
          <p:nvPr/>
        </p:nvPicPr>
        <p:blipFill rotWithShape="1">
          <a:blip r:embed="rId3">
            <a:alphaModFix/>
          </a:blip>
          <a:srcRect b="87137" l="37518" r="32404" t="3427"/>
          <a:stretch/>
        </p:blipFill>
        <p:spPr>
          <a:xfrm>
            <a:off x="3036875" y="261700"/>
            <a:ext cx="3068601" cy="3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57"/>
          <p:cNvSpPr txBox="1"/>
          <p:nvPr>
            <p:ph type="title"/>
          </p:nvPr>
        </p:nvSpPr>
        <p:spPr>
          <a:xfrm>
            <a:off x="2014350" y="457100"/>
            <a:ext cx="51153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Hearing About Events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57"/>
          <p:cNvGrpSpPr/>
          <p:nvPr/>
        </p:nvGrpSpPr>
        <p:grpSpPr>
          <a:xfrm>
            <a:off x="1019550" y="1880984"/>
            <a:ext cx="7562100" cy="2143532"/>
            <a:chOff x="790950" y="1880984"/>
            <a:chExt cx="7562100" cy="2143532"/>
          </a:xfrm>
        </p:grpSpPr>
        <p:sp>
          <p:nvSpPr>
            <p:cNvPr id="472" name="Google Shape;472;p57"/>
            <p:cNvSpPr txBox="1"/>
            <p:nvPr/>
          </p:nvSpPr>
          <p:spPr>
            <a:xfrm>
              <a:off x="790950" y="1880984"/>
              <a:ext cx="3675900" cy="21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lt1"/>
                  </a:solidFill>
                </a:rPr>
                <a:t>10 </a:t>
              </a:r>
              <a:r>
                <a:rPr lang="en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Emails/newsletters</a:t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20353E"/>
                  </a:solidFill>
                </a:rPr>
                <a:t>3  </a:t>
              </a:r>
              <a:r>
                <a:rPr b="1" lang="en" sz="6000">
                  <a:solidFill>
                    <a:schemeClr val="lt1"/>
                  </a:solidFill>
                </a:rPr>
                <a:t> </a:t>
              </a:r>
              <a:r>
                <a:rPr lang="en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Posters/signs around campus</a:t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7"/>
            <p:cNvSpPr txBox="1"/>
            <p:nvPr/>
          </p:nvSpPr>
          <p:spPr>
            <a:xfrm>
              <a:off x="4677150" y="1891816"/>
              <a:ext cx="3675900" cy="213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20353E"/>
                  </a:solidFill>
                </a:rPr>
                <a:t>6</a:t>
              </a:r>
              <a:r>
                <a:rPr b="1" lang="en" sz="6000">
                  <a:solidFill>
                    <a:schemeClr val="lt1"/>
                  </a:solidFill>
                </a:rPr>
                <a:t> </a:t>
              </a:r>
              <a:r>
                <a:rPr lang="en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Social media</a:t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lt1"/>
                  </a:solidFill>
                </a:rPr>
                <a:t>6</a:t>
              </a:r>
              <a:r>
                <a:rPr b="1" lang="en" sz="6000">
                  <a:solidFill>
                    <a:schemeClr val="lt1"/>
                  </a:solidFill>
                </a:rPr>
                <a:t> </a:t>
              </a:r>
              <a:r>
                <a:rPr lang="en" sz="16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Word of mouth</a:t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58"/>
          <p:cNvSpPr txBox="1"/>
          <p:nvPr>
            <p:ph type="title"/>
          </p:nvPr>
        </p:nvSpPr>
        <p:spPr>
          <a:xfrm>
            <a:off x="1385850" y="330100"/>
            <a:ext cx="67455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Factors That Influence Attendance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0" name="Google Shape;480;p58"/>
          <p:cNvGrpSpPr/>
          <p:nvPr/>
        </p:nvGrpSpPr>
        <p:grpSpPr>
          <a:xfrm>
            <a:off x="2221713" y="1140753"/>
            <a:ext cx="4700575" cy="2811572"/>
            <a:chOff x="2221713" y="1826553"/>
            <a:chExt cx="4700575" cy="2811572"/>
          </a:xfrm>
        </p:grpSpPr>
        <p:pic>
          <p:nvPicPr>
            <p:cNvPr id="481" name="Google Shape;481;p58"/>
            <p:cNvPicPr preferRelativeResize="0"/>
            <p:nvPr/>
          </p:nvPicPr>
          <p:blipFill rotWithShape="1">
            <a:blip r:embed="rId3">
              <a:alphaModFix/>
            </a:blip>
            <a:srcRect b="0" l="0" r="0" t="26221"/>
            <a:stretch/>
          </p:blipFill>
          <p:spPr>
            <a:xfrm>
              <a:off x="2221713" y="2375175"/>
              <a:ext cx="4700575" cy="226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58"/>
            <p:cNvSpPr txBox="1"/>
            <p:nvPr/>
          </p:nvSpPr>
          <p:spPr>
            <a:xfrm>
              <a:off x="3807209" y="1826553"/>
              <a:ext cx="1496100" cy="10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</a:rPr>
                <a:t>Interest in what the event is about</a:t>
              </a:r>
              <a:endParaRPr b="1" sz="1300">
                <a:solidFill>
                  <a:schemeClr val="dk2"/>
                </a:solidFill>
              </a:endParaRPr>
            </a:p>
          </p:txBody>
        </p:sp>
        <p:sp>
          <p:nvSpPr>
            <p:cNvPr id="483" name="Google Shape;483;p58"/>
            <p:cNvSpPr txBox="1"/>
            <p:nvPr/>
          </p:nvSpPr>
          <p:spPr>
            <a:xfrm>
              <a:off x="5322804" y="2520757"/>
              <a:ext cx="1496100" cy="10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</a:rPr>
                <a:t>Socializing/ networking</a:t>
              </a:r>
              <a:endParaRPr b="1" sz="1300">
                <a:solidFill>
                  <a:schemeClr val="dk2"/>
                </a:solidFill>
              </a:endParaRPr>
            </a:p>
          </p:txBody>
        </p:sp>
        <p:sp>
          <p:nvSpPr>
            <p:cNvPr id="484" name="Google Shape;484;p58"/>
            <p:cNvSpPr txBox="1"/>
            <p:nvPr/>
          </p:nvSpPr>
          <p:spPr>
            <a:xfrm>
              <a:off x="2291613" y="2901757"/>
              <a:ext cx="1496100" cy="10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</a:rPr>
                <a:t>Food and merchandise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sp>
        <p:nvSpPr>
          <p:cNvPr id="485" name="Google Shape;485;p58"/>
          <p:cNvSpPr txBox="1"/>
          <p:nvPr/>
        </p:nvSpPr>
        <p:spPr>
          <a:xfrm>
            <a:off x="2385402" y="3952325"/>
            <a:ext cx="43899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2"/>
                </a:solidFill>
              </a:rPr>
              <a:t>Runner-ups: </a:t>
            </a:r>
            <a:endParaRPr b="1" u="sng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4. Skills/advice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5. Honors College Points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59"/>
          <p:cNvSpPr txBox="1"/>
          <p:nvPr>
            <p:ph type="title"/>
          </p:nvPr>
        </p:nvSpPr>
        <p:spPr>
          <a:xfrm>
            <a:off x="1385850" y="330100"/>
            <a:ext cx="63723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000">
                <a:latin typeface="Arial"/>
                <a:ea typeface="Arial"/>
                <a:cs typeface="Arial"/>
                <a:sym typeface="Arial"/>
              </a:rPr>
              <a:t>68%</a:t>
            </a:r>
            <a:endParaRPr b="1"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9"/>
          <p:cNvSpPr txBox="1"/>
          <p:nvPr>
            <p:ph idx="1" type="body"/>
          </p:nvPr>
        </p:nvSpPr>
        <p:spPr>
          <a:xfrm>
            <a:off x="1385850" y="127670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have not taken advantage of StartUP's services</a:t>
            </a:r>
            <a:endParaRPr sz="1700"/>
          </a:p>
        </p:txBody>
      </p:sp>
      <p:sp>
        <p:nvSpPr>
          <p:cNvPr id="493" name="Google Shape;493;p59"/>
          <p:cNvSpPr txBox="1"/>
          <p:nvPr>
            <p:ph type="title"/>
          </p:nvPr>
        </p:nvSpPr>
        <p:spPr>
          <a:xfrm>
            <a:off x="1385850" y="1814975"/>
            <a:ext cx="63723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000">
                <a:solidFill>
                  <a:srgbClr val="20353E"/>
                </a:solidFill>
                <a:latin typeface="Arial"/>
                <a:ea typeface="Arial"/>
                <a:cs typeface="Arial"/>
                <a:sym typeface="Arial"/>
              </a:rPr>
              <a:t>23%</a:t>
            </a:r>
            <a:endParaRPr b="1"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9"/>
          <p:cNvSpPr txBox="1"/>
          <p:nvPr>
            <p:ph idx="1" type="body"/>
          </p:nvPr>
        </p:nvSpPr>
        <p:spPr>
          <a:xfrm>
            <a:off x="2138550" y="2724500"/>
            <a:ext cx="48669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have attended an event hosted by StartUP</a:t>
            </a:r>
            <a:endParaRPr sz="1700"/>
          </a:p>
        </p:txBody>
      </p:sp>
      <p:sp>
        <p:nvSpPr>
          <p:cNvPr id="495" name="Google Shape;495;p59"/>
          <p:cNvSpPr txBox="1"/>
          <p:nvPr>
            <p:ph type="title"/>
          </p:nvPr>
        </p:nvSpPr>
        <p:spPr>
          <a:xfrm>
            <a:off x="1385850" y="3186575"/>
            <a:ext cx="63723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000">
                <a:latin typeface="Arial"/>
                <a:ea typeface="Arial"/>
                <a:cs typeface="Arial"/>
                <a:sym typeface="Arial"/>
              </a:rPr>
              <a:t>76</a:t>
            </a:r>
            <a:r>
              <a:rPr b="1" lang="en" sz="6000">
                <a:latin typeface="Arial"/>
                <a:ea typeface="Arial"/>
                <a:cs typeface="Arial"/>
                <a:sym typeface="Arial"/>
              </a:rPr>
              <a:t>%</a:t>
            </a:r>
            <a:endParaRPr b="1"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9"/>
          <p:cNvSpPr txBox="1"/>
          <p:nvPr>
            <p:ph idx="1" type="body"/>
          </p:nvPr>
        </p:nvSpPr>
        <p:spPr>
          <a:xfrm>
            <a:off x="1385850" y="417230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have interest in </a:t>
            </a:r>
            <a:r>
              <a:rPr lang="en" sz="1700"/>
              <a:t>entrepreneurship</a:t>
            </a:r>
            <a:endParaRPr sz="17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Key Data Findings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60"/>
          <p:cNvSpPr txBox="1"/>
          <p:nvPr>
            <p:ph idx="1" type="body"/>
          </p:nvPr>
        </p:nvSpPr>
        <p:spPr>
          <a:xfrm>
            <a:off x="819150" y="1838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Attendees hear about </a:t>
            </a:r>
            <a:r>
              <a:rPr lang="en" sz="1900"/>
              <a:t>events most from </a:t>
            </a:r>
            <a:r>
              <a:rPr b="1" lang="en" sz="1900"/>
              <a:t>emails/social media</a:t>
            </a:r>
            <a:r>
              <a:rPr lang="en" sz="1900"/>
              <a:t> and </a:t>
            </a:r>
            <a:r>
              <a:rPr b="1" lang="en" sz="1900"/>
              <a:t>word of mouth</a:t>
            </a:r>
            <a:endParaRPr b="1"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Most interested in </a:t>
            </a:r>
            <a:r>
              <a:rPr b="1" lang="en" sz="1900"/>
              <a:t>career and diversity</a:t>
            </a:r>
            <a:r>
              <a:rPr lang="en" sz="1900"/>
              <a:t> oriented events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High priority placed on </a:t>
            </a:r>
            <a:r>
              <a:rPr b="1" lang="en" sz="1900"/>
              <a:t>networking</a:t>
            </a:r>
            <a:r>
              <a:rPr lang="en" sz="1900"/>
              <a:t> for events</a:t>
            </a:r>
            <a:endParaRPr sz="1900"/>
          </a:p>
        </p:txBody>
      </p:sp>
      <p:sp>
        <p:nvSpPr>
          <p:cNvPr id="503" name="Google Shape;503;p6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61"/>
          <p:cNvSpPr txBox="1"/>
          <p:nvPr>
            <p:ph idx="1" type="body"/>
          </p:nvPr>
        </p:nvSpPr>
        <p:spPr>
          <a:xfrm>
            <a:off x="819150" y="1838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 StartUP FIU more accessible to newcomers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Targeted</a:t>
            </a:r>
            <a:r>
              <a:rPr lang="en" sz="1600"/>
              <a:t> advertising for events (+ context)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Offer resources for career development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food and/or merchandise at events</a:t>
            </a:r>
            <a:endParaRPr sz="1600"/>
          </a:p>
        </p:txBody>
      </p:sp>
      <p:sp>
        <p:nvSpPr>
          <p:cNvPr id="510" name="Google Shape;510;p6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819150" y="1990725"/>
            <a:ext cx="5319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37"/>
              <a:t>W</a:t>
            </a:r>
            <a:r>
              <a:rPr lang="en" sz="3437"/>
              <a:t>hat can StartUP FIU do to increase </a:t>
            </a:r>
            <a:r>
              <a:rPr lang="en" sz="3437"/>
              <a:t>engagement</a:t>
            </a:r>
            <a:r>
              <a:rPr b="1" lang="en" sz="3637">
                <a:solidFill>
                  <a:schemeClr val="lt1"/>
                </a:solidFill>
              </a:rPr>
              <a:t> </a:t>
            </a:r>
            <a:r>
              <a:rPr lang="en" sz="3437"/>
              <a:t>and </a:t>
            </a:r>
            <a:r>
              <a:rPr b="1" lang="en" sz="3637">
                <a:solidFill>
                  <a:schemeClr val="lt1"/>
                </a:solidFill>
              </a:rPr>
              <a:t>rate of activations</a:t>
            </a:r>
            <a:r>
              <a:rPr lang="en" sz="3437"/>
              <a:t>?</a:t>
            </a:r>
            <a:endParaRPr sz="343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707"/>
          </a:p>
        </p:txBody>
      </p:sp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6369625" y="2140600"/>
            <a:ext cx="2493600" cy="164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 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attendees who sign up for our long-term programs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Closing Thoughts</a:t>
            </a:r>
            <a:endParaRPr b="1"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Sprinternship Summary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3"/>
          <p:cNvSpPr txBox="1"/>
          <p:nvPr>
            <p:ph idx="1" type="body"/>
          </p:nvPr>
        </p:nvSpPr>
        <p:spPr>
          <a:xfrm>
            <a:off x="819150" y="1751250"/>
            <a:ext cx="7505700" cy="27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</a:t>
            </a:r>
            <a:r>
              <a:rPr lang="en" sz="1700"/>
              <a:t>athered &amp; cleaned data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Identified correlations between engagement and keywords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Analyzed attendance patterns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Created survey 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Analyzed data to create our conclusions</a:t>
            </a:r>
            <a:endParaRPr sz="1700"/>
          </a:p>
        </p:txBody>
      </p:sp>
      <p:sp>
        <p:nvSpPr>
          <p:cNvPr id="523" name="Google Shape;523;p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Recap of Recommendations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4"/>
          <p:cNvSpPr txBox="1"/>
          <p:nvPr>
            <p:ph idx="1" type="body"/>
          </p:nvPr>
        </p:nvSpPr>
        <p:spPr>
          <a:xfrm>
            <a:off x="819150" y="1609725"/>
            <a:ext cx="7505700" cy="27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Leverage Hacker Nation’s popularity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Adapt programs to attract event-goers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Enhance their value for current participants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Highlight alumni success stories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Heighten social media presence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Post about student challenges, competitions, and prizes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Utilize FIU Creator’s program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Incentives for participation (raffles, giveaways)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Utilize email lists / newsletters</a:t>
            </a:r>
            <a:endParaRPr sz="1600"/>
          </a:p>
        </p:txBody>
      </p:sp>
      <p:sp>
        <p:nvSpPr>
          <p:cNvPr id="530" name="Google Shape;530;p6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3451775" y="836075"/>
            <a:ext cx="4756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Focused Questions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3140875" y="1859450"/>
            <a:ext cx="5600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41414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437"/>
              <a:t>Which events </a:t>
            </a:r>
            <a:r>
              <a:rPr lang="en" sz="3437"/>
              <a:t>receive</a:t>
            </a:r>
            <a:r>
              <a:rPr lang="en" sz="3437"/>
              <a:t> the most engagement on our social media? </a:t>
            </a:r>
            <a:endParaRPr sz="343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37"/>
          </a:p>
          <a:p>
            <a:pPr indent="-41414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437"/>
              <a:t>What events lead to activations?</a:t>
            </a:r>
            <a:endParaRPr sz="343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120494"/>
              <a:buNone/>
            </a:pPr>
            <a:r>
              <a:t/>
            </a:r>
            <a:endParaRPr sz="707"/>
          </a:p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3446" r="0" t="0"/>
          <a:stretch/>
        </p:blipFill>
        <p:spPr>
          <a:xfrm>
            <a:off x="-2" y="0"/>
            <a:ext cx="28378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Data 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819150" y="1990725"/>
            <a:ext cx="6429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876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80"/>
              <a:buChar char="●"/>
            </a:pPr>
            <a:r>
              <a:rPr lang="en" sz="2679"/>
              <a:t>Instagram and LinkedIn analytics</a:t>
            </a:r>
            <a:endParaRPr sz="2679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79"/>
          </a:p>
          <a:p>
            <a:pPr indent="-398764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680"/>
              <a:buChar char="●"/>
            </a:pPr>
            <a:r>
              <a:rPr lang="en" sz="2679"/>
              <a:t>Event and program attendance sheets</a:t>
            </a:r>
            <a:endParaRPr sz="2679"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250" y="1434924"/>
            <a:ext cx="954598" cy="95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250" y="3192500"/>
            <a:ext cx="954600" cy="9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Tools Used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Algorithms: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○"/>
            </a:pPr>
            <a:r>
              <a:rPr lang="en" sz="1900"/>
              <a:t>Linear Discriminant Analysis (</a:t>
            </a:r>
            <a:r>
              <a:rPr b="1" lang="en" sz="1900"/>
              <a:t>LDA</a:t>
            </a:r>
            <a:r>
              <a:rPr lang="en" sz="1900"/>
              <a:t>)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○"/>
            </a:pPr>
            <a:r>
              <a:rPr lang="en" sz="1900"/>
              <a:t>Non-Negative Matrix Vectorization (</a:t>
            </a:r>
            <a:r>
              <a:rPr b="1" lang="en" sz="1900"/>
              <a:t>NMF</a:t>
            </a:r>
            <a:r>
              <a:rPr lang="en" sz="1900"/>
              <a:t>)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0"/>
          <p:cNvSpPr txBox="1"/>
          <p:nvPr>
            <p:ph idx="2" type="body"/>
          </p:nvPr>
        </p:nvSpPr>
        <p:spPr>
          <a:xfrm>
            <a:off x="4638675" y="1990725"/>
            <a:ext cx="4051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624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79"/>
              <a:t>Tools:</a:t>
            </a:r>
            <a:endParaRPr sz="2479"/>
          </a:p>
          <a:p>
            <a:pPr indent="-36244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79"/>
              <a:t>GenSim,</a:t>
            </a:r>
            <a:endParaRPr sz="2479"/>
          </a:p>
          <a:p>
            <a:pPr indent="-36244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79"/>
              <a:t>SciKit Learn</a:t>
            </a:r>
            <a:endParaRPr sz="2479"/>
          </a:p>
          <a:p>
            <a:pPr indent="-36244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79"/>
              <a:t>PyLDAvis</a:t>
            </a:r>
            <a:endParaRPr sz="2479"/>
          </a:p>
          <a:p>
            <a:pPr indent="-36244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79"/>
              <a:t>VADER Sentiment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Instagram Data</a:t>
            </a:r>
            <a:endParaRPr b="1"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